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 Semi Bold"/>
      <p:regular r:id="rId16"/>
    </p:embeddedFont>
    <p:embeddedFont>
      <p:font typeface="Alexandria Semi Bold"/>
      <p:regular r:id="rId17"/>
    </p:embeddedFont>
    <p:embeddedFont>
      <p:font typeface="Sora Light"/>
      <p:regular r:id="rId18"/>
    </p:embeddedFont>
    <p:embeddedFont>
      <p:font typeface="Sor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42041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Agent Development Framework and Commercialization Practices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2177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From a Data Analyst's Perspective: End-to-End Analysis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82441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83203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808226"/>
            <a:ext cx="227540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作者：Ben Zhang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0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Agenda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281"/>
            <a:ext cx="29558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Tool Stratification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413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From general-purpose to custom solutions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33631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550206"/>
            <a:ext cx="49134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Commercial Framework Selection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03633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unique value of LangGraph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33555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4850130"/>
            <a:ext cx="325886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Visualization Practices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33626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Full-process design of AI agents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933480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150054"/>
            <a:ext cx="47388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Enterprise Application Scenarios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66461" y="66361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Implementing AI in internal environments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86263"/>
            <a:ext cx="86606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When Do We Need AI Agents?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23893"/>
            <a:ext cx="36573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AI-Driven Transformation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050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Heavy reliance on unstructured 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Scenarios that involve interpreting natural language, extract meaning from documents, or interacting with users conversationally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741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RAG 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39662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Dynamic report generation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308" y="564713"/>
            <a:ext cx="6331387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Stratified AI Tool Applications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757" y="1324570"/>
            <a:ext cx="2230755" cy="91999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73" y="1759267"/>
            <a:ext cx="223123" cy="2788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09103" y="1657588"/>
            <a:ext cx="377035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Programming Frameworks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Full customization</a:t>
            </a:r>
            <a:endParaRPr lang="en-US" sz="1200" dirty="0"/>
          </a:p>
        </p:txBody>
      </p:sp>
      <p:sp>
        <p:nvSpPr>
          <p:cNvPr id="6" name="Shape 2"/>
          <p:cNvSpPr/>
          <p:nvPr/>
        </p:nvSpPr>
        <p:spPr>
          <a:xfrm>
            <a:off x="5090160" y="2254806"/>
            <a:ext cx="8945285" cy="11430"/>
          </a:xfrm>
          <a:prstGeom prst="roundRect">
            <a:avLst>
              <a:gd name="adj" fmla="val 583104"/>
            </a:avLst>
          </a:prstGeom>
          <a:solidFill>
            <a:srgbClr val="BBC2DC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80" y="2284214"/>
            <a:ext cx="4461510" cy="919996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573" y="2604730"/>
            <a:ext cx="223123" cy="27884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24481" y="2617232"/>
            <a:ext cx="38169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 Software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 Lightweight LLM integration</a:t>
            </a:r>
            <a:endParaRPr lang="en-US" sz="1200" dirty="0"/>
          </a:p>
        </p:txBody>
      </p:sp>
      <p:sp>
        <p:nvSpPr>
          <p:cNvPr id="10" name="Shape 4"/>
          <p:cNvSpPr/>
          <p:nvPr/>
        </p:nvSpPr>
        <p:spPr>
          <a:xfrm>
            <a:off x="6205538" y="3214449"/>
            <a:ext cx="7829907" cy="11430"/>
          </a:xfrm>
          <a:prstGeom prst="roundRect">
            <a:avLst>
              <a:gd name="adj" fmla="val 583104"/>
            </a:avLst>
          </a:prstGeom>
          <a:solidFill>
            <a:srgbClr val="BBC2DC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02" y="3243858"/>
            <a:ext cx="6692265" cy="919996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454" y="3564374"/>
            <a:ext cx="223123" cy="27884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39858" y="3402449"/>
            <a:ext cx="352139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General AI Tools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 rapid daily task resolution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7439858" y="3751421"/>
            <a:ext cx="352139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5" name="Shape 7"/>
          <p:cNvSpPr/>
          <p:nvPr/>
        </p:nvSpPr>
        <p:spPr>
          <a:xfrm>
            <a:off x="555308" y="4342328"/>
            <a:ext cx="4400907" cy="3322439"/>
          </a:xfrm>
          <a:prstGeom prst="roundRect">
            <a:avLst>
              <a:gd name="adj" fmla="val 2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8"/>
          <p:cNvSpPr/>
          <p:nvPr/>
        </p:nvSpPr>
        <p:spPr>
          <a:xfrm>
            <a:off x="721519" y="4508540"/>
            <a:ext cx="208788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General AI Tools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21519" y="4864656"/>
            <a:ext cx="40684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Rapid daily task resolution</a:t>
            </a:r>
            <a:endParaRPr lang="en-US" sz="12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0756" y="5296972"/>
            <a:ext cx="1030010" cy="32789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035" y="5803344"/>
            <a:ext cx="1141333" cy="351949"/>
          </a:xfrm>
          <a:prstGeom prst="rect">
            <a:avLst/>
          </a:prstGeom>
        </p:spPr>
      </p:pic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756" y="6333768"/>
            <a:ext cx="1030010" cy="48518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21519" y="6997422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International: OpenAI, Claude, Gemini</a:t>
            </a:r>
            <a:endParaRPr lang="en-US" sz="950" dirty="0"/>
          </a:p>
        </p:txBody>
      </p:sp>
      <p:sp>
        <p:nvSpPr>
          <p:cNvPr id="22" name="Text 11"/>
          <p:cNvSpPr/>
          <p:nvPr/>
        </p:nvSpPr>
        <p:spPr>
          <a:xfrm>
            <a:off x="721519" y="7295555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Domestic: Doubao, Deepseek</a:t>
            </a:r>
            <a:endParaRPr lang="en-US" sz="950" dirty="0"/>
          </a:p>
        </p:txBody>
      </p:sp>
      <p:sp>
        <p:nvSpPr>
          <p:cNvPr id="23" name="Shape 12"/>
          <p:cNvSpPr/>
          <p:nvPr/>
        </p:nvSpPr>
        <p:spPr>
          <a:xfrm>
            <a:off x="5114806" y="4342328"/>
            <a:ext cx="4400907" cy="3322439"/>
          </a:xfrm>
          <a:prstGeom prst="roundRect">
            <a:avLst>
              <a:gd name="adj" fmla="val 2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4" name="Text 13"/>
          <p:cNvSpPr/>
          <p:nvPr/>
        </p:nvSpPr>
        <p:spPr>
          <a:xfrm>
            <a:off x="5281017" y="4508540"/>
            <a:ext cx="208788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 Software</a:t>
            </a:r>
            <a:endParaRPr lang="en-US" sz="1600" dirty="0"/>
          </a:p>
        </p:txBody>
      </p:sp>
      <p:sp>
        <p:nvSpPr>
          <p:cNvPr id="25" name="Text 14"/>
          <p:cNvSpPr/>
          <p:nvPr/>
        </p:nvSpPr>
        <p:spPr>
          <a:xfrm>
            <a:off x="5281017" y="4864656"/>
            <a:ext cx="40684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Lightweight LLM integration</a:t>
            </a:r>
            <a:endParaRPr lang="en-US" sz="1200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5714" y="5296972"/>
            <a:ext cx="1299091" cy="414218"/>
          </a:xfrm>
          <a:prstGeom prst="rect">
            <a:avLst/>
          </a:prstGeom>
        </p:spPr>
      </p:pic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0603" y="5889665"/>
            <a:ext cx="1169194" cy="321231"/>
          </a:xfrm>
          <a:prstGeom prst="rect">
            <a:avLst/>
          </a:prstGeom>
        </p:spPr>
      </p:pic>
      <p:pic>
        <p:nvPicPr>
          <p:cNvPr id="2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5349" y="6389370"/>
            <a:ext cx="1419820" cy="409218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>
            <a:off x="5281017" y="6977063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International: n8n(96.7k), langflow(61.9k)</a:t>
            </a:r>
            <a:endParaRPr lang="en-US" sz="950" dirty="0"/>
          </a:p>
        </p:txBody>
      </p:sp>
      <p:sp>
        <p:nvSpPr>
          <p:cNvPr id="30" name="Text 16"/>
          <p:cNvSpPr/>
          <p:nvPr/>
        </p:nvSpPr>
        <p:spPr>
          <a:xfrm>
            <a:off x="5281017" y="7275195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Domestic: Coze</a:t>
            </a:r>
            <a:endParaRPr lang="en-US" sz="950" dirty="0"/>
          </a:p>
        </p:txBody>
      </p:sp>
      <p:sp>
        <p:nvSpPr>
          <p:cNvPr id="31" name="Shape 17"/>
          <p:cNvSpPr/>
          <p:nvPr/>
        </p:nvSpPr>
        <p:spPr>
          <a:xfrm>
            <a:off x="9674304" y="4342328"/>
            <a:ext cx="4400907" cy="3322439"/>
          </a:xfrm>
          <a:prstGeom prst="roundRect">
            <a:avLst>
              <a:gd name="adj" fmla="val 20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32" name="Text 18"/>
          <p:cNvSpPr/>
          <p:nvPr/>
        </p:nvSpPr>
        <p:spPr>
          <a:xfrm>
            <a:off x="9840516" y="4508540"/>
            <a:ext cx="2838450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Programming Frameworks</a:t>
            </a:r>
            <a:endParaRPr lang="en-US" sz="1600" dirty="0"/>
          </a:p>
        </p:txBody>
      </p:sp>
      <p:sp>
        <p:nvSpPr>
          <p:cNvPr id="33" name="Text 19"/>
          <p:cNvSpPr/>
          <p:nvPr/>
        </p:nvSpPr>
        <p:spPr>
          <a:xfrm>
            <a:off x="9840516" y="4864656"/>
            <a:ext cx="4068485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Full customization</a:t>
            </a:r>
            <a:endParaRPr lang="en-US" sz="1200" dirty="0"/>
          </a:p>
        </p:txBody>
      </p:sp>
      <p:pic>
        <p:nvPicPr>
          <p:cNvPr id="3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10712" y="5296972"/>
            <a:ext cx="927973" cy="279916"/>
          </a:xfrm>
          <a:prstGeom prst="rect">
            <a:avLst/>
          </a:prstGeom>
        </p:spPr>
      </p:pic>
      <p:pic>
        <p:nvPicPr>
          <p:cNvPr id="3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9594" y="5755362"/>
            <a:ext cx="1670328" cy="294799"/>
          </a:xfrm>
          <a:prstGeom prst="rect">
            <a:avLst/>
          </a:prstGeom>
        </p:spPr>
      </p:pic>
      <p:pic>
        <p:nvPicPr>
          <p:cNvPr id="3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2765" y="6228636"/>
            <a:ext cx="463987" cy="438983"/>
          </a:xfrm>
          <a:prstGeom prst="rect">
            <a:avLst/>
          </a:prstGeom>
        </p:spPr>
      </p:pic>
      <p:sp>
        <p:nvSpPr>
          <p:cNvPr id="37" name="Text 20"/>
          <p:cNvSpPr/>
          <p:nvPr/>
        </p:nvSpPr>
        <p:spPr>
          <a:xfrm>
            <a:off x="9840516" y="6846094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International: Langchain (108k), AutoGen (44.8k), Crewai (31.8k)</a:t>
            </a:r>
            <a:endParaRPr lang="en-US" sz="950" dirty="0"/>
          </a:p>
        </p:txBody>
      </p:sp>
      <p:sp>
        <p:nvSpPr>
          <p:cNvPr id="38" name="Text 21"/>
          <p:cNvSpPr/>
          <p:nvPr/>
        </p:nvSpPr>
        <p:spPr>
          <a:xfrm>
            <a:off x="9840516" y="7144226"/>
            <a:ext cx="4068485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Domestic: PaddleAgent (22.8k), ModelScope-Agent (7.9k)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55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Framework Selection – Why LangGraph?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35856"/>
            <a:ext cx="7627382" cy="3908108"/>
          </a:xfrm>
          <a:prstGeom prst="roundRect">
            <a:avLst>
              <a:gd name="adj" fmla="val 23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3043476"/>
            <a:ext cx="7612142" cy="9875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9142" y="3180993"/>
            <a:ext cx="146601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Dimension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5928" y="3180993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LangChain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278904" y="3180993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LangGraph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2181880" y="3180993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Autogen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329" y="4030980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69142" y="4168497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375928" y="4168497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Code-driven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904" y="4168497"/>
            <a:ext cx="14622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Flowchart design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2181880" y="4168497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Code-driven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52329" y="4999434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469142" y="5136952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Multi-Agent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375928" y="5136952"/>
            <a:ext cx="14622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Single-chain focus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278904" y="5136952"/>
            <a:ext cx="14622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Native collaboration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2181880" y="5136952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 protocols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252329" y="5967889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469142" y="6105406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Enterprise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8375928" y="6105406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Basic tools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0278904" y="6105406"/>
            <a:ext cx="146220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RBAC &amp; audit logs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2181880" y="6105406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Research-focused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792349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Agent Design in LangGraph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Read CSV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ingestion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Pandas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transformation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Quality Report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Validation checks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Storage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Persistent data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36112"/>
            <a:ext cx="68169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Enterprise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742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397937"/>
            <a:ext cx="30644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Automated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8840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Monthly reports with anomaly detection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73742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397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CRM-BI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8840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Behavioral data extraction to dashboards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73742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397937"/>
            <a:ext cx="33688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Private KB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884069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Internal docs for instant metric answers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180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 &amp;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9430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3059430"/>
            <a:ext cx="33557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Tiered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545562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General → Custom → Framework approach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108847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1088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Reduced Barriers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594979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Visualization &amp; multi-agent systems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158264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1582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644396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lake integration, federated learning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87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3366314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Safeguards for enterprise implementation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4" y="333636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062" y="3366314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1391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Cost Control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11391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Framework pricing and optimization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053548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Technical Tiers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Choosing appropriate implementation level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2025-05-22T07:57:02Z</dcterms:created>
  <dcterms:modified xsi:type="dcterms:W3CDTF">2025-05-22T07:57:02Z</dcterms:modified>
</cp:coreProperties>
</file>